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notesMasterIdLst>
    <p:notesMasterId r:id="rId16"/>
  </p:notesMasterIdLst>
  <p:handoutMasterIdLst>
    <p:handoutMasterId r:id="rId17"/>
  </p:handoutMasterIdLst>
  <p:sldIdLst>
    <p:sldId id="269" r:id="rId2"/>
    <p:sldId id="272" r:id="rId3"/>
    <p:sldId id="273" r:id="rId4"/>
    <p:sldId id="276" r:id="rId5"/>
    <p:sldId id="277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66" r:id="rId15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44" autoAdjust="0"/>
    <p:restoredTop sz="86418"/>
  </p:normalViewPr>
  <p:slideViewPr>
    <p:cSldViewPr snapToObjects="1">
      <p:cViewPr varScale="1">
        <p:scale>
          <a:sx n="100" d="100"/>
          <a:sy n="100" d="100"/>
        </p:scale>
        <p:origin x="168" y="39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76" d="100"/>
          <a:sy n="76" d="100"/>
        </p:scale>
        <p:origin x="384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14.02.18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14.02.18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Wellcome </a:t>
            </a:r>
            <a:r>
              <a:rPr lang="de-CH" dirty="0" err="1"/>
              <a:t>greetings</a:t>
            </a:r>
            <a:r>
              <a:rPr lang="de-CH" dirty="0"/>
              <a:t>.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presentation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42435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upper</a:t>
            </a:r>
            <a:r>
              <a:rPr lang="de-CH" dirty="0"/>
              <a:t>, </a:t>
            </a:r>
            <a:r>
              <a:rPr lang="de-CH" dirty="0" err="1"/>
              <a:t>lower</a:t>
            </a:r>
            <a:r>
              <a:rPr lang="de-CH" dirty="0"/>
              <a:t> </a:t>
            </a:r>
            <a:r>
              <a:rPr lang="de-CH" dirty="0" err="1"/>
              <a:t>plot</a:t>
            </a:r>
            <a:r>
              <a:rPr lang="de-CH" dirty="0"/>
              <a:t> </a:t>
            </a:r>
            <a:r>
              <a:rPr lang="de-CH" dirty="0" err="1"/>
              <a:t>describing</a:t>
            </a:r>
            <a:r>
              <a:rPr lang="de-CH" dirty="0"/>
              <a:t>?</a:t>
            </a:r>
          </a:p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did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power </a:t>
            </a:r>
            <a:r>
              <a:rPr lang="de-CH" dirty="0" err="1"/>
              <a:t>spectrum</a:t>
            </a:r>
            <a:r>
              <a:rPr lang="de-CH" dirty="0"/>
              <a:t>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differernces</a:t>
            </a:r>
            <a:r>
              <a:rPr lang="de-CH" dirty="0"/>
              <a:t> in GADGET-2 </a:t>
            </a:r>
            <a:r>
              <a:rPr lang="de-CH" dirty="0" err="1"/>
              <a:t>and</a:t>
            </a:r>
            <a:r>
              <a:rPr lang="de-CH" dirty="0"/>
              <a:t> L-PICOLA?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05890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done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further</a:t>
            </a:r>
            <a:r>
              <a:rPr lang="de-CH" dirty="0"/>
              <a:t> </a:t>
            </a:r>
            <a:r>
              <a:rPr lang="de-CH" dirty="0" err="1"/>
              <a:t>analyze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potential?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upper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lower</a:t>
            </a:r>
            <a:r>
              <a:rPr lang="de-CH" dirty="0"/>
              <a:t> </a:t>
            </a:r>
            <a:r>
              <a:rPr lang="de-CH" dirty="0" err="1"/>
              <a:t>plot</a:t>
            </a:r>
            <a:r>
              <a:rPr lang="de-CH" dirty="0"/>
              <a:t> </a:t>
            </a:r>
            <a:r>
              <a:rPr lang="de-CH" dirty="0" err="1"/>
              <a:t>describing</a:t>
            </a:r>
            <a:r>
              <a:rPr lang="de-CH" dirty="0"/>
              <a:t>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GADGET-2 </a:t>
            </a:r>
            <a:r>
              <a:rPr lang="de-CH" dirty="0" err="1"/>
              <a:t>and</a:t>
            </a:r>
            <a:r>
              <a:rPr lang="de-CH" dirty="0"/>
              <a:t> L-PICOLA?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does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</a:t>
            </a:r>
            <a:r>
              <a:rPr lang="de-CH" dirty="0" err="1"/>
              <a:t>two</a:t>
            </a:r>
            <a:r>
              <a:rPr lang="de-CH" dirty="0"/>
              <a:t> </a:t>
            </a:r>
            <a:r>
              <a:rPr lang="de-CH" dirty="0" err="1"/>
              <a:t>plots</a:t>
            </a:r>
            <a:r>
              <a:rPr lang="de-CH" dirty="0"/>
              <a:t> </a:t>
            </a:r>
            <a:r>
              <a:rPr lang="de-CH" dirty="0" err="1"/>
              <a:t>tell</a:t>
            </a:r>
            <a:r>
              <a:rPr lang="de-CH" dirty="0"/>
              <a:t> </a:t>
            </a:r>
            <a:r>
              <a:rPr lang="de-CH" dirty="0" err="1"/>
              <a:t>us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Poisson</a:t>
            </a:r>
            <a:r>
              <a:rPr lang="de-CH" dirty="0"/>
              <a:t> </a:t>
            </a:r>
            <a:r>
              <a:rPr lang="de-CH" dirty="0" err="1"/>
              <a:t>solver</a:t>
            </a:r>
            <a:r>
              <a:rPr lang="de-CH" dirty="0"/>
              <a:t>?</a:t>
            </a:r>
          </a:p>
          <a:p>
            <a:r>
              <a:rPr lang="de-CH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47504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plot</a:t>
            </a:r>
            <a:r>
              <a:rPr lang="de-CH" dirty="0"/>
              <a:t> </a:t>
            </a:r>
            <a:r>
              <a:rPr lang="de-CH" dirty="0" err="1"/>
              <a:t>describing</a:t>
            </a:r>
            <a:r>
              <a:rPr lang="de-CH" dirty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23214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05664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am I </a:t>
            </a:r>
            <a:r>
              <a:rPr lang="de-CH" dirty="0" err="1"/>
              <a:t>going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talk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61506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modified</a:t>
            </a:r>
            <a:r>
              <a:rPr lang="de-CH" dirty="0"/>
              <a:t>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good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?</a:t>
            </a:r>
          </a:p>
          <a:p>
            <a:r>
              <a:rPr lang="de-CH" dirty="0"/>
              <a:t>Are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simulations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same, </a:t>
            </a:r>
            <a:r>
              <a:rPr lang="de-CH" dirty="0" err="1"/>
              <a:t>similar</a:t>
            </a:r>
            <a:r>
              <a:rPr lang="de-CH" dirty="0"/>
              <a:t>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differences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92648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important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know</a:t>
            </a:r>
            <a:r>
              <a:rPr lang="de-CH" dirty="0"/>
              <a:t> </a:t>
            </a:r>
            <a:r>
              <a:rPr lang="de-CH" dirty="0" err="1"/>
              <a:t>before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continue</a:t>
            </a:r>
            <a:r>
              <a:rPr lang="de-CH" dirty="0"/>
              <a:t>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written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1st </a:t>
            </a:r>
            <a:r>
              <a:rPr lang="de-CH" dirty="0" err="1"/>
              <a:t>line</a:t>
            </a:r>
            <a:r>
              <a:rPr lang="de-CH" dirty="0"/>
              <a:t>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new</a:t>
            </a:r>
            <a:r>
              <a:rPr lang="de-CH" dirty="0"/>
              <a:t> variables in </a:t>
            </a:r>
            <a:r>
              <a:rPr lang="de-CH" dirty="0" err="1"/>
              <a:t>the</a:t>
            </a:r>
            <a:r>
              <a:rPr lang="de-CH" dirty="0"/>
              <a:t> 2nd </a:t>
            </a:r>
            <a:r>
              <a:rPr lang="de-CH" dirty="0" err="1"/>
              <a:t>line</a:t>
            </a:r>
            <a:r>
              <a:rPr lang="de-CH" dirty="0"/>
              <a:t>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3rd </a:t>
            </a:r>
            <a:r>
              <a:rPr lang="de-CH" dirty="0" err="1"/>
              <a:t>line</a:t>
            </a:r>
            <a:r>
              <a:rPr lang="de-CH" dirty="0"/>
              <a:t>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</a:t>
            </a:r>
            <a:r>
              <a:rPr lang="de-CH" dirty="0" err="1"/>
              <a:t>line</a:t>
            </a:r>
            <a:r>
              <a:rPr lang="de-CH" dirty="0"/>
              <a:t> </a:t>
            </a:r>
            <a:r>
              <a:rPr lang="de-CH" dirty="0" err="1"/>
              <a:t>describing</a:t>
            </a:r>
            <a:r>
              <a:rPr lang="de-CH" dirty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27077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picture</a:t>
            </a:r>
            <a:r>
              <a:rPr lang="de-CH" dirty="0"/>
              <a:t> on </a:t>
            </a:r>
            <a:r>
              <a:rPr lang="de-CH" dirty="0" err="1"/>
              <a:t>left</a:t>
            </a:r>
            <a:r>
              <a:rPr lang="de-CH" dirty="0"/>
              <a:t> </a:t>
            </a:r>
            <a:r>
              <a:rPr lang="de-CH" dirty="0" err="1"/>
              <a:t>describing</a:t>
            </a:r>
            <a:r>
              <a:rPr lang="de-CH" dirty="0"/>
              <a:t>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right</a:t>
            </a:r>
            <a:r>
              <a:rPr lang="de-CH" dirty="0"/>
              <a:t> ?</a:t>
            </a:r>
          </a:p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were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images</a:t>
            </a:r>
            <a:r>
              <a:rPr lang="de-CH" dirty="0"/>
              <a:t> </a:t>
            </a:r>
            <a:r>
              <a:rPr lang="de-CH" dirty="0" err="1"/>
              <a:t>created</a:t>
            </a:r>
            <a:r>
              <a:rPr lang="de-CH" dirty="0"/>
              <a:t>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their</a:t>
            </a:r>
            <a:r>
              <a:rPr lang="de-CH" dirty="0"/>
              <a:t> </a:t>
            </a:r>
            <a:r>
              <a:rPr lang="de-CH" dirty="0" err="1"/>
              <a:t>resolution</a:t>
            </a:r>
            <a:r>
              <a:rPr lang="de-CH" dirty="0"/>
              <a:t>?</a:t>
            </a:r>
          </a:p>
          <a:p>
            <a:r>
              <a:rPr lang="de-CH" dirty="0" err="1"/>
              <a:t>How</a:t>
            </a:r>
            <a:r>
              <a:rPr lang="de-CH" dirty="0"/>
              <a:t> do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potential?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91634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PM </a:t>
            </a:r>
            <a:r>
              <a:rPr lang="de-CH" dirty="0" err="1"/>
              <a:t>algorithm</a:t>
            </a:r>
            <a:r>
              <a:rPr lang="de-CH" dirty="0"/>
              <a:t> </a:t>
            </a:r>
            <a:r>
              <a:rPr lang="de-CH" dirty="0" err="1"/>
              <a:t>doing</a:t>
            </a:r>
            <a:r>
              <a:rPr lang="de-CH" dirty="0"/>
              <a:t>?</a:t>
            </a:r>
          </a:p>
          <a:p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potential </a:t>
            </a:r>
            <a:r>
              <a:rPr lang="de-CH" dirty="0" err="1"/>
              <a:t>extracted</a:t>
            </a:r>
            <a:r>
              <a:rPr lang="de-CH" dirty="0"/>
              <a:t>?</a:t>
            </a:r>
          </a:p>
          <a:p>
            <a:r>
              <a:rPr lang="de-CH" dirty="0" err="1"/>
              <a:t>How</a:t>
            </a:r>
            <a:r>
              <a:rPr lang="de-CH" dirty="0"/>
              <a:t> do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?</a:t>
            </a:r>
          </a:p>
          <a:p>
            <a:r>
              <a:rPr lang="de-CH" dirty="0" err="1"/>
              <a:t>Thank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Uwe Schmitt </a:t>
            </a:r>
            <a:r>
              <a:rPr lang="de-CH" dirty="0" err="1"/>
              <a:t>for</a:t>
            </a:r>
            <a:r>
              <a:rPr lang="de-CH" dirty="0"/>
              <a:t> ...</a:t>
            </a:r>
          </a:p>
          <a:p>
            <a:r>
              <a:rPr lang="de-CH" dirty="0" err="1"/>
              <a:t>Were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modified</a:t>
            </a:r>
            <a:r>
              <a:rPr lang="de-CH" dirty="0"/>
              <a:t>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found</a:t>
            </a:r>
            <a:r>
              <a:rPr lang="de-CH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19944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done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test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modifications</a:t>
            </a:r>
            <a:r>
              <a:rPr lang="de-CH" dirty="0"/>
              <a:t> out?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done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prove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</a:t>
            </a:r>
            <a:r>
              <a:rPr lang="de-CH" dirty="0" err="1"/>
              <a:t>results</a:t>
            </a:r>
            <a:r>
              <a:rPr lang="de-CH" dirty="0"/>
              <a:t>?</a:t>
            </a:r>
          </a:p>
          <a:p>
            <a:r>
              <a:rPr lang="de-CH" dirty="0" err="1"/>
              <a:t>Why</a:t>
            </a:r>
            <a:r>
              <a:rPr lang="de-CH" dirty="0"/>
              <a:t> </a:t>
            </a:r>
            <a:r>
              <a:rPr lang="de-CH" dirty="0" err="1"/>
              <a:t>did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GADGET-2?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80837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left</a:t>
            </a:r>
            <a:r>
              <a:rPr lang="de-CH" dirty="0"/>
              <a:t>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right</a:t>
            </a:r>
            <a:r>
              <a:rPr lang="de-CH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69273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left</a:t>
            </a:r>
            <a:r>
              <a:rPr lang="de-CH" dirty="0"/>
              <a:t>?</a:t>
            </a:r>
          </a:p>
          <a:p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on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right</a:t>
            </a:r>
            <a:r>
              <a:rPr lang="de-CH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6135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16.02.2018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 Modified Version of L-PICOLA to Output the Gravitational Potential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Philipp R. Miotti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413982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 Modified Version of L-PICOLA to Output the Gravitational Potential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40848" y="5805264"/>
            <a:ext cx="11537950" cy="431751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Philipp R. Miotti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D93F6F-9E7D-0440-8728-02605CD332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123" y="638436"/>
            <a:ext cx="8109400" cy="416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Philipp R. Miotti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Philipp R. Miotti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16.02.2018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Philipp R. Miotti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Philipp R. Miotti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Philipp R. Miotti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Philipp R. Miotti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16.02.2018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Philipp R. Miotti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/>
              <a:t>A Modified Version of L-PICOLA to Output the Gravitational Potential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Institute for Particle Physics and Astrophysics, Department of Physics </a:t>
            </a:r>
            <a:br>
              <a:rPr lang="en-GB" sz="800" baseline="0" dirty="0"/>
            </a:br>
            <a:endParaRPr lang="en-GB" sz="800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366E92-1FCD-B541-A6B2-BDCF070A2A1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111" y="6289073"/>
            <a:ext cx="909906" cy="33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thz.ch/content/specialinterest/phys/particle-physics/ipa/en.html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NUL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11"/>
          <p:cNvSpPr>
            <a:spLocks noGrp="1"/>
          </p:cNvSpPr>
          <p:nvPr>
            <p:ph type="subTitle" idx="1"/>
          </p:nvPr>
        </p:nvSpPr>
        <p:spPr>
          <a:xfrm>
            <a:off x="340848" y="6093296"/>
            <a:ext cx="11537950" cy="143719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Philipp R. Miotti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3"/>
          </p:nvPr>
        </p:nvSpPr>
        <p:spPr>
          <a:xfrm>
            <a:off x="340848" y="618794"/>
            <a:ext cx="11537950" cy="4204512"/>
          </a:xfrm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8B7E7-9877-D64B-A28B-82CFB99F85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848" y="4859025"/>
            <a:ext cx="11537950" cy="1413982"/>
          </a:xfrm>
        </p:spPr>
        <p:txBody>
          <a:bodyPr/>
          <a:lstStyle/>
          <a:p>
            <a:pPr algn="ctr"/>
            <a:r>
              <a:rPr lang="de-CH" dirty="0"/>
              <a:t>A </a:t>
            </a:r>
            <a:r>
              <a:rPr lang="de-CH" dirty="0" err="1"/>
              <a:t>Modified</a:t>
            </a:r>
            <a:r>
              <a:rPr lang="de-CH" dirty="0"/>
              <a:t> Version </a:t>
            </a:r>
            <a:r>
              <a:rPr lang="de-CH" dirty="0" err="1"/>
              <a:t>of</a:t>
            </a:r>
            <a:r>
              <a:rPr lang="de-CH" dirty="0"/>
              <a:t> L-PICOLA </a:t>
            </a:r>
            <a:r>
              <a:rPr lang="de-CH" dirty="0" err="1"/>
              <a:t>to</a:t>
            </a:r>
            <a:r>
              <a:rPr lang="de-CH" dirty="0"/>
              <a:t> Output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Gravitational</a:t>
            </a:r>
            <a:r>
              <a:rPr lang="de-CH" dirty="0"/>
              <a:t> Potential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27956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16.02.2018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089133" y="6308726"/>
            <a:ext cx="4631883" cy="459776"/>
          </a:xfrm>
        </p:spPr>
        <p:txBody>
          <a:bodyPr/>
          <a:lstStyle/>
          <a:p>
            <a:r>
              <a:rPr lang="en-GB" dirty="0"/>
              <a:t>Philipp R. </a:t>
            </a:r>
            <a:r>
              <a:rPr lang="en-GB" dirty="0" err="1"/>
              <a:t>Miotti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Test simulation and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10">
                <a:extLst>
                  <a:ext uri="{FF2B5EF4-FFF2-40B4-BE49-F238E27FC236}">
                    <a16:creationId xmlns:a16="http://schemas.microsoft.com/office/drawing/2014/main" id="{3C385550-7DD0-0342-955B-13B86B79B4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6178" y="1845697"/>
                <a:ext cx="4821337" cy="3023463"/>
              </a:xfrm>
            </p:spPr>
            <p:txBody>
              <a:bodyPr/>
              <a:lstStyle/>
              <a:p>
                <a:r>
                  <a:rPr lang="en-GB" dirty="0"/>
                  <a:t>Look the same but they aren’t!</a:t>
                </a:r>
              </a:p>
              <a:p>
                <a:r>
                  <a:rPr lang="en-GB" dirty="0"/>
                  <a:t>Map resolution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54.98 </m:t>
                    </m:r>
                    <m:r>
                      <m:rPr>
                        <m:nor/>
                      </m:rPr>
                      <a:rPr lang="de-CH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arcmin</m:t>
                    </m:r>
                  </m:oMath>
                </a14:m>
                <a:r>
                  <a:rPr lang="de-CH" dirty="0"/>
                  <a:t>.</a:t>
                </a:r>
              </a:p>
              <a:p>
                <a:r>
                  <a:rPr lang="en-GB" dirty="0"/>
                  <a:t>GADGET-2 differs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10%</m:t>
                    </m:r>
                  </m:oMath>
                </a14:m>
                <a:r>
                  <a:rPr lang="en-GB" dirty="0"/>
                  <a:t> on all scales.</a:t>
                </a:r>
              </a:p>
              <a:p>
                <a:r>
                  <a:rPr lang="en-GB" dirty="0"/>
                  <a:t>L-PICOLA similar, but differs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15%</m:t>
                    </m:r>
                  </m:oMath>
                </a14:m>
                <a:r>
                  <a:rPr lang="en-GB" dirty="0"/>
                  <a:t> for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≲100</m:t>
                    </m:r>
                  </m:oMath>
                </a14:m>
                <a:r>
                  <a:rPr lang="en-GB" dirty="0"/>
                  <a:t>.  </a:t>
                </a:r>
              </a:p>
            </p:txBody>
          </p:sp>
        </mc:Choice>
        <mc:Fallback xmlns="">
          <p:sp>
            <p:nvSpPr>
              <p:cNvPr id="13" name="Inhaltsplatzhalter 10">
                <a:extLst>
                  <a:ext uri="{FF2B5EF4-FFF2-40B4-BE49-F238E27FC236}">
                    <a16:creationId xmlns:a16="http://schemas.microsoft.com/office/drawing/2014/main" id="{3C385550-7DD0-0342-955B-13B86B79B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178" y="1845697"/>
                <a:ext cx="4821337" cy="3023463"/>
              </a:xfrm>
              <a:blipFill>
                <a:blip r:embed="rId3"/>
                <a:stretch>
                  <a:fillRect l="-262" t="-2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DF12D11-FAFC-1843-81D8-A5AEF1F29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466" y="1190138"/>
            <a:ext cx="6638334" cy="51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5788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16.02.2018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089133" y="6308726"/>
            <a:ext cx="4631883" cy="459776"/>
          </a:xfrm>
        </p:spPr>
        <p:txBody>
          <a:bodyPr/>
          <a:lstStyle/>
          <a:p>
            <a:r>
              <a:rPr lang="en-GB" dirty="0"/>
              <a:t>Philipp R. </a:t>
            </a:r>
            <a:r>
              <a:rPr lang="en-GB" dirty="0" err="1"/>
              <a:t>Miotti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Test simulation and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Inhaltsplatzhalter 10">
                <a:extLst>
                  <a:ext uri="{FF2B5EF4-FFF2-40B4-BE49-F238E27FC236}">
                    <a16:creationId xmlns:a16="http://schemas.microsoft.com/office/drawing/2014/main" id="{3C385550-7DD0-0342-955B-13B86B79B4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6178" y="1845697"/>
                <a:ext cx="4761857" cy="3023463"/>
              </a:xfrm>
            </p:spPr>
            <p:txBody>
              <a:bodyPr/>
              <a:lstStyle/>
              <a:p>
                <a:r>
                  <a:rPr lang="en-GB" dirty="0"/>
                  <a:t>Investigation into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dirty="0"/>
                  <a:t>-dimension.</a:t>
                </a:r>
              </a:p>
              <a:p>
                <a:r>
                  <a:rPr lang="en-GB" dirty="0"/>
                  <a:t>Average over shells.</a:t>
                </a:r>
              </a:p>
              <a:p>
                <a:r>
                  <a:rPr lang="en-GB" dirty="0"/>
                  <a:t>GADGET-2 agree within </a:t>
                </a:r>
                <a14:m>
                  <m:oMath xmlns:m="http://schemas.openxmlformats.org/officeDocument/2006/math">
                    <m:r>
                      <a:rPr lang="de-CH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L-PICOLA vary within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13" name="Inhaltsplatzhalter 10">
                <a:extLst>
                  <a:ext uri="{FF2B5EF4-FFF2-40B4-BE49-F238E27FC236}">
                    <a16:creationId xmlns:a16="http://schemas.microsoft.com/office/drawing/2014/main" id="{3C385550-7DD0-0342-955B-13B86B79B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178" y="1845697"/>
                <a:ext cx="4761857" cy="3023463"/>
              </a:xfrm>
              <a:blipFill>
                <a:blip r:embed="rId3"/>
                <a:stretch>
                  <a:fillRect l="-266" t="-2929" r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7304328-F8F0-7448-AD81-D175BB810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035" y="1159400"/>
            <a:ext cx="6763765" cy="51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820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16.02.2018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089133" y="6308726"/>
            <a:ext cx="4631883" cy="459776"/>
          </a:xfrm>
        </p:spPr>
        <p:txBody>
          <a:bodyPr/>
          <a:lstStyle/>
          <a:p>
            <a:r>
              <a:rPr lang="en-GB" dirty="0"/>
              <a:t>Philipp R. </a:t>
            </a:r>
            <a:r>
              <a:rPr lang="en-GB" dirty="0" err="1"/>
              <a:t>Miotti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Test simulation and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Inhaltsplatzhalter 10">
                <a:extLst>
                  <a:ext uri="{FF2B5EF4-FFF2-40B4-BE49-F238E27FC236}">
                    <a16:creationId xmlns:a16="http://schemas.microsoft.com/office/drawing/2014/main" id="{3C385550-7DD0-0342-955B-13B86B79B4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6178" y="1845697"/>
                <a:ext cx="4761857" cy="3023463"/>
              </a:xfrm>
            </p:spPr>
            <p:txBody>
              <a:bodyPr/>
              <a:lstStyle/>
              <a:p>
                <a:r>
                  <a:rPr lang="en-GB" dirty="0"/>
                  <a:t>1-point distribution.</a:t>
                </a:r>
              </a:p>
              <a:p>
                <a:r>
                  <a:rPr lang="en-GB" dirty="0"/>
                  <a:t>GADGET-2 means differ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2.9%</m:t>
                    </m:r>
                  </m:oMath>
                </a14:m>
                <a:r>
                  <a:rPr lang="en-GB" dirty="0"/>
                  <a:t> relatively to the RMS of the standard deviations.</a:t>
                </a:r>
              </a:p>
              <a:p>
                <a:r>
                  <a:rPr lang="en-GB" dirty="0"/>
                  <a:t>L-PICOLA means differ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de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GB" dirty="0"/>
                  <a:t> relatively to the RMS of the standard deviations.</a:t>
                </a:r>
              </a:p>
            </p:txBody>
          </p:sp>
        </mc:Choice>
        <mc:Fallback>
          <p:sp>
            <p:nvSpPr>
              <p:cNvPr id="13" name="Inhaltsplatzhalter 10">
                <a:extLst>
                  <a:ext uri="{FF2B5EF4-FFF2-40B4-BE49-F238E27FC236}">
                    <a16:creationId xmlns:a16="http://schemas.microsoft.com/office/drawing/2014/main" id="{3C385550-7DD0-0342-955B-13B86B79B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178" y="1845697"/>
                <a:ext cx="4761857" cy="3023463"/>
              </a:xfrm>
              <a:blipFill>
                <a:blip r:embed="rId3"/>
                <a:stretch>
                  <a:fillRect l="-266" t="-2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2860DF1-6CE2-A44D-B61E-DD6F5C897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909" y="1052736"/>
            <a:ext cx="6807457" cy="525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941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16.02.2018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Philipp R. Miotti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3C385550-7DD0-0342-955B-13B86B79B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178" y="1845697"/>
            <a:ext cx="11525622" cy="1186583"/>
          </a:xfrm>
        </p:spPr>
        <p:txBody>
          <a:bodyPr/>
          <a:lstStyle/>
          <a:p>
            <a:endParaRPr lang="en-GB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9" name="Inhaltsplatzhalter 10">
            <a:extLst>
              <a:ext uri="{FF2B5EF4-FFF2-40B4-BE49-F238E27FC236}">
                <a16:creationId xmlns:a16="http://schemas.microsoft.com/office/drawing/2014/main" id="{540304BD-CDFA-EA45-AB53-3D29E96DEA71}"/>
              </a:ext>
            </a:extLst>
          </p:cNvPr>
          <p:cNvSpPr txBox="1">
            <a:spLocks/>
          </p:cNvSpPr>
          <p:nvPr/>
        </p:nvSpPr>
        <p:spPr>
          <a:xfrm>
            <a:off x="336178" y="1845697"/>
            <a:ext cx="11525622" cy="118658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are able to:</a:t>
            </a:r>
          </a:p>
          <a:p>
            <a:pPr marL="819150" lvl="1" indent="-457200">
              <a:buFont typeface="+mj-lt"/>
              <a:buAutoNum type="arabicPeriod"/>
            </a:pPr>
            <a:r>
              <a:rPr lang="en-GB" dirty="0"/>
              <a:t>output the gravitational potential at the particle positions.</a:t>
            </a:r>
          </a:p>
          <a:p>
            <a:pPr marL="819150" lvl="1" indent="-457200">
              <a:buFont typeface="+mj-lt"/>
              <a:buAutoNum type="arabicPeriod"/>
            </a:pPr>
            <a:r>
              <a:rPr lang="en-GB" dirty="0"/>
              <a:t>produce a gravitational potential field.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473B82FA-EE50-344B-A4FA-8A89C66B8AC2}"/>
              </a:ext>
            </a:extLst>
          </p:cNvPr>
          <p:cNvSpPr txBox="1">
            <a:spLocks/>
          </p:cNvSpPr>
          <p:nvPr/>
        </p:nvSpPr>
        <p:spPr>
          <a:xfrm>
            <a:off x="358808" y="4666849"/>
            <a:ext cx="11525622" cy="50405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Transfer the pipeline into </a:t>
            </a:r>
            <a:r>
              <a:rPr lang="en-GB" dirty="0" err="1"/>
              <a:t>lightcone</a:t>
            </a:r>
            <a:r>
              <a:rPr lang="en-GB" dirty="0"/>
              <a:t> mode.</a:t>
            </a:r>
          </a:p>
        </p:txBody>
      </p:sp>
      <p:sp>
        <p:nvSpPr>
          <p:cNvPr id="12" name="Titel 9">
            <a:extLst>
              <a:ext uri="{FF2B5EF4-FFF2-40B4-BE49-F238E27FC236}">
                <a16:creationId xmlns:a16="http://schemas.microsoft.com/office/drawing/2014/main" id="{56556182-200F-CD45-B088-A0B297EC65C6}"/>
              </a:ext>
            </a:extLst>
          </p:cNvPr>
          <p:cNvSpPr txBox="1">
            <a:spLocks/>
          </p:cNvSpPr>
          <p:nvPr/>
        </p:nvSpPr>
        <p:spPr bwMode="gray">
          <a:xfrm>
            <a:off x="346480" y="3464720"/>
            <a:ext cx="11537950" cy="957409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What comes next?</a:t>
            </a:r>
          </a:p>
        </p:txBody>
      </p:sp>
    </p:spTree>
    <p:extLst>
      <p:ext uri="{BB962C8B-B14F-4D97-AF65-F5344CB8AC3E}">
        <p14:creationId xmlns:p14="http://schemas.microsoft.com/office/powerpoint/2010/main" val="65430272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323850" y="1772816"/>
            <a:ext cx="11537950" cy="4461294"/>
          </a:xfrm>
        </p:spPr>
        <p:txBody>
          <a:bodyPr/>
          <a:lstStyle/>
          <a:p>
            <a:pPr marL="0" indent="0">
              <a:buNone/>
            </a:pPr>
            <a:r>
              <a:rPr lang="en-GB" sz="1800" b="1" dirty="0"/>
              <a:t>ETH Zurich</a:t>
            </a:r>
          </a:p>
          <a:p>
            <a:pPr marL="0" indent="0">
              <a:buNone/>
            </a:pPr>
            <a:r>
              <a:rPr lang="en-US" sz="1800" dirty="0"/>
              <a:t>Department of Physics</a:t>
            </a:r>
          </a:p>
          <a:p>
            <a:pPr marL="0" indent="0">
              <a:buNone/>
            </a:pPr>
            <a:r>
              <a:rPr lang="en-US" sz="1800" dirty="0"/>
              <a:t>Institute for Particle Physics and Astrophysics</a:t>
            </a:r>
          </a:p>
          <a:p>
            <a:pPr marL="0" indent="0">
              <a:buNone/>
            </a:pPr>
            <a:r>
              <a:rPr lang="en-US" sz="1800" dirty="0"/>
              <a:t>Wolfgang-Pauli-</a:t>
            </a:r>
            <a:r>
              <a:rPr lang="en-US" sz="1800" dirty="0" err="1"/>
              <a:t>Strasse</a:t>
            </a:r>
            <a:r>
              <a:rPr lang="en-US" sz="1800" dirty="0"/>
              <a:t> 27</a:t>
            </a:r>
            <a:endParaRPr lang="en-GB" sz="1800" dirty="0"/>
          </a:p>
          <a:p>
            <a:pPr marL="0" indent="0">
              <a:buNone/>
            </a:pPr>
            <a:r>
              <a:rPr lang="en-US" sz="1800" dirty="0"/>
              <a:t>8093 Zurich</a:t>
            </a: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>
                <a:hlinkClick r:id="rId2"/>
              </a:rPr>
              <a:t>www.ethz.ch/content/specialinterest/phys/particle-physics/ipa/en.html</a:t>
            </a: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US" sz="1800" dirty="0"/>
              <a:t>Publisher: </a:t>
            </a:r>
            <a:r>
              <a:rPr lang="de-CH" sz="1800" dirty="0"/>
              <a:t>Institute </a:t>
            </a:r>
            <a:r>
              <a:rPr lang="de-CH" sz="1800" dirty="0" err="1"/>
              <a:t>for</a:t>
            </a:r>
            <a:r>
              <a:rPr lang="de-CH" sz="1800" dirty="0"/>
              <a:t> </a:t>
            </a:r>
            <a:r>
              <a:rPr lang="de-CH" sz="1800" dirty="0" err="1"/>
              <a:t>Particle</a:t>
            </a:r>
            <a:r>
              <a:rPr lang="de-CH" sz="1800" dirty="0"/>
              <a:t> </a:t>
            </a:r>
            <a:r>
              <a:rPr lang="de-CH" sz="1800" dirty="0" err="1"/>
              <a:t>Physics</a:t>
            </a:r>
            <a:r>
              <a:rPr lang="de-CH" sz="1800" dirty="0"/>
              <a:t> </a:t>
            </a:r>
            <a:r>
              <a:rPr lang="de-CH" sz="1800" dirty="0" err="1"/>
              <a:t>and</a:t>
            </a:r>
            <a:r>
              <a:rPr lang="de-CH" sz="1800" dirty="0"/>
              <a:t> </a:t>
            </a:r>
            <a:r>
              <a:rPr lang="de-CH" sz="1800" dirty="0" err="1"/>
              <a:t>Astrophysics</a:t>
            </a:r>
            <a:endParaRPr lang="en-US" sz="1800" dirty="0"/>
          </a:p>
          <a:p>
            <a:pPr marL="0" indent="0">
              <a:buNone/>
            </a:pPr>
            <a:r>
              <a:rPr lang="en-GB" sz="1800" dirty="0"/>
              <a:t>Design: Philipp R. </a:t>
            </a:r>
            <a:r>
              <a:rPr lang="en-GB" sz="1800" dirty="0" err="1"/>
              <a:t>Miotti</a:t>
            </a:r>
            <a:endParaRPr lang="en-GB" sz="1800" dirty="0"/>
          </a:p>
          <a:p>
            <a:pPr marL="0" indent="0">
              <a:buNone/>
            </a:pPr>
            <a:r>
              <a:rPr lang="en-US" sz="1800" dirty="0"/>
              <a:t>Images: ESA and the Planck Collaboration (slide 3)</a:t>
            </a: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© ETH Zurich, February 2018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16.02.2018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Philipp R. Miotti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 information and credits</a:t>
            </a:r>
          </a:p>
        </p:txBody>
      </p:sp>
    </p:spTree>
    <p:extLst>
      <p:ext uri="{BB962C8B-B14F-4D97-AF65-F5344CB8AC3E}">
        <p14:creationId xmlns:p14="http://schemas.microsoft.com/office/powerpoint/2010/main" val="94975362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Introduction – What is this modification good for? </a:t>
            </a:r>
          </a:p>
          <a:p>
            <a:r>
              <a:rPr lang="en-GB" dirty="0"/>
              <a:t>Model equations</a:t>
            </a:r>
          </a:p>
          <a:p>
            <a:r>
              <a:rPr lang="en-GB" dirty="0"/>
              <a:t>Modifications to L-PICOLA – What is new?</a:t>
            </a:r>
          </a:p>
          <a:p>
            <a:r>
              <a:rPr lang="en-GB" dirty="0"/>
              <a:t>Test simulation and results</a:t>
            </a:r>
          </a:p>
          <a:p>
            <a:r>
              <a:rPr lang="en-GB" dirty="0"/>
              <a:t>Analysis and verification</a:t>
            </a:r>
          </a:p>
          <a:p>
            <a:r>
              <a:rPr lang="en-GB" dirty="0"/>
              <a:t>Conclusion </a:t>
            </a:r>
          </a:p>
          <a:p>
            <a:r>
              <a:rPr lang="en-GB" dirty="0"/>
              <a:t>What comes next?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16.02.2018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Philipp R. Miotti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85778822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sz="2400" dirty="0"/>
              <a:t>Output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gravitational</a:t>
            </a:r>
            <a:r>
              <a:rPr lang="de-CH" sz="2400" dirty="0"/>
              <a:t> potential at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particle</a:t>
            </a:r>
            <a:r>
              <a:rPr lang="de-CH" sz="2400" dirty="0"/>
              <a:t> </a:t>
            </a:r>
            <a:r>
              <a:rPr lang="de-CH" sz="2400" dirty="0" err="1"/>
              <a:t>positions</a:t>
            </a:r>
            <a:r>
              <a:rPr lang="de-CH" sz="2400" dirty="0"/>
              <a:t> </a:t>
            </a:r>
            <a:r>
              <a:rPr lang="de-CH" sz="2400" dirty="0" err="1"/>
              <a:t>and</a:t>
            </a:r>
            <a:r>
              <a:rPr lang="de-CH" sz="2400" dirty="0"/>
              <a:t> on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mesh</a:t>
            </a:r>
            <a:r>
              <a:rPr lang="de-CH" sz="2400" dirty="0"/>
              <a:t>.</a:t>
            </a:r>
            <a:endParaRPr lang="en-US" sz="2400" dirty="0"/>
          </a:p>
          <a:p>
            <a:r>
              <a:rPr lang="en-US" sz="2400" dirty="0"/>
              <a:t>Construct lensing-potential and deflection-angle maps of the CMB.</a:t>
            </a:r>
          </a:p>
          <a:p>
            <a:r>
              <a:rPr lang="en-GB" sz="2400" dirty="0"/>
              <a:t>Much faster than GADGET-2 – 3 orders of magnitude.</a:t>
            </a:r>
          </a:p>
          <a:p>
            <a:r>
              <a:rPr lang="en-GB" sz="2400" dirty="0"/>
              <a:t>Accuracy comparable to GADGET-2.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4EF4A91-C6BF-F247-8D29-F868B47EC4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696" y="2057773"/>
            <a:ext cx="5691670" cy="3205548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16.02.2018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Philipp R. </a:t>
            </a:r>
            <a:r>
              <a:rPr lang="en-GB" dirty="0" err="1"/>
              <a:t>Miotti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– What is this modification good for? </a:t>
            </a:r>
          </a:p>
        </p:txBody>
      </p:sp>
    </p:spTree>
    <p:extLst>
      <p:ext uri="{BB962C8B-B14F-4D97-AF65-F5344CB8AC3E}">
        <p14:creationId xmlns:p14="http://schemas.microsoft.com/office/powerpoint/2010/main" val="572143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A5F0C3-7CD3-1F41-8B43-70B81F920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139" y="1581304"/>
            <a:ext cx="8293100" cy="952500"/>
          </a:xfr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16.02.2018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Philipp R. Miotti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equations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B9DFFC-2B71-0D4B-AA20-F1E52404E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039" y="2774757"/>
            <a:ext cx="4305300" cy="1384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D029D7-99EC-734D-BE0A-A2948A23F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225" y="4548091"/>
            <a:ext cx="3505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8152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336178" y="1845697"/>
            <a:ext cx="5770563" cy="791215"/>
          </a:xfrm>
        </p:spPr>
        <p:txBody>
          <a:bodyPr/>
          <a:lstStyle/>
          <a:p>
            <a:r>
              <a:rPr lang="en-GB" dirty="0"/>
              <a:t>Output of the gravitational potential at the particle positions.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16.02.2018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Philipp R. Miotti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Modifications to L-PICOLA – What is new?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D49DE7-9066-454E-9C91-24CC1BDDD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862436"/>
            <a:ext cx="5481737" cy="2816880"/>
          </a:xfrm>
          <a:prstGeom prst="rect">
            <a:avLst/>
          </a:prstGeom>
        </p:spPr>
      </p:pic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ECB05915-7F1E-4847-8C38-A4489B6E58A0}"/>
              </a:ext>
            </a:extLst>
          </p:cNvPr>
          <p:cNvSpPr txBox="1">
            <a:spLocks/>
          </p:cNvSpPr>
          <p:nvPr/>
        </p:nvSpPr>
        <p:spPr>
          <a:xfrm>
            <a:off x="6106741" y="1831967"/>
            <a:ext cx="5770563" cy="791215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Output of the gravitational potential at the mesh points.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7DDB2D-B46E-474C-ACD0-F00F114AE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538" y="2862435"/>
            <a:ext cx="5444303" cy="27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787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16.02.2018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Philipp R. Miotti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Modifications to L-PICOLA – What is new?</a:t>
            </a:r>
          </a:p>
        </p:txBody>
      </p:sp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3C385550-7DD0-0342-955B-13B86B79B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178" y="1845697"/>
            <a:ext cx="11525622" cy="503183"/>
          </a:xfrm>
        </p:spPr>
        <p:txBody>
          <a:bodyPr/>
          <a:lstStyle/>
          <a:p>
            <a:r>
              <a:rPr lang="en-GB" dirty="0"/>
              <a:t>Solving the Poisson equation in Fourier space.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380490-39B0-924C-A5BB-D36DF4159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231" y="2599821"/>
            <a:ext cx="4673600" cy="647700"/>
          </a:xfrm>
          <a:prstGeom prst="rect">
            <a:avLst/>
          </a:prstGeom>
        </p:spPr>
      </p:pic>
      <p:sp>
        <p:nvSpPr>
          <p:cNvPr id="15" name="Inhaltsplatzhalter 10">
            <a:extLst>
              <a:ext uri="{FF2B5EF4-FFF2-40B4-BE49-F238E27FC236}">
                <a16:creationId xmlns:a16="http://schemas.microsoft.com/office/drawing/2014/main" id="{EA1B0E6A-26C9-9D47-BE5C-06C681ADDB02}"/>
              </a:ext>
            </a:extLst>
          </p:cNvPr>
          <p:cNvSpPr txBox="1">
            <a:spLocks/>
          </p:cNvSpPr>
          <p:nvPr/>
        </p:nvSpPr>
        <p:spPr>
          <a:xfrm>
            <a:off x="322262" y="3499763"/>
            <a:ext cx="11539538" cy="2161485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Apply an inverse FFT.</a:t>
            </a:r>
          </a:p>
          <a:p>
            <a:r>
              <a:rPr lang="en-GB" dirty="0"/>
              <a:t>Either Cloud-in-Cell (CIC) interpolation to particle positions and then output or output the potential on the FFT mesh.</a:t>
            </a:r>
          </a:p>
          <a:p>
            <a:r>
              <a:rPr lang="en-GB" dirty="0"/>
              <a:t>Output format either in ASCII or unformatted binary.</a:t>
            </a:r>
          </a:p>
          <a:p>
            <a:r>
              <a:rPr lang="en-GB" dirty="0"/>
              <a:t>Modified version at </a:t>
            </a:r>
            <a:r>
              <a:rPr lang="en-GB" dirty="0">
                <a:hlinkClick r:id="rId4" invalidUrl="https:///"/>
              </a:rPr>
              <a:t>https://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8237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16.02.2018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Philipp R. Miotti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simulation and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Inhaltsplatzhalter 10">
                <a:extLst>
                  <a:ext uri="{FF2B5EF4-FFF2-40B4-BE49-F238E27FC236}">
                    <a16:creationId xmlns:a16="http://schemas.microsoft.com/office/drawing/2014/main" id="{3C385550-7DD0-0342-955B-13B86B79B4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6178" y="1845697"/>
                <a:ext cx="11525622" cy="2663423"/>
              </a:xfrm>
            </p:spPr>
            <p:txBody>
              <a:bodyPr/>
              <a:lstStyle/>
              <a:p>
                <a:r>
                  <a:rPr lang="en-GB" dirty="0"/>
                  <a:t>Snapshot at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dirty="0"/>
                  <a:t> of a periodic box with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=100 </m:t>
                    </m:r>
                    <m:sSup>
                      <m:sSup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C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𝑀𝑝𝑐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𝑁𝑚𝑒𝑠h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=128</m:t>
                    </m:r>
                  </m:oMath>
                </a14:m>
                <a:r>
                  <a:rPr lang="en-GB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=0.276</m:t>
                    </m:r>
                    <m:r>
                      <a:rPr lang="de-CH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=0.7,  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=0.83,  </m:t>
                    </m:r>
                    <m:sSub>
                      <m:sSub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CH" b="0" i="1" smtClean="0">
                        <a:latin typeface="Cambria Math" panose="02040503050406030204" pitchFamily="18" charset="0"/>
                      </a:rPr>
                      <m:t>=0.96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de-CH" dirty="0" err="1"/>
                  <a:t>Consistency</a:t>
                </a:r>
                <a:r>
                  <a:rPr lang="de-CH" dirty="0"/>
                  <a:t> check </a:t>
                </a:r>
                <a:r>
                  <a:rPr lang="en-US" dirty="0"/>
                  <a:t>from mass </a:t>
                </a:r>
                <a:r>
                  <a:rPr lang="en-US" dirty="0" err="1"/>
                  <a:t>overdensity</a:t>
                </a:r>
                <a:r>
                  <a:rPr lang="en-US" dirty="0"/>
                  <a:t>:</a:t>
                </a:r>
              </a:p>
              <a:p>
                <a:pPr marL="819150" lvl="1" indent="-457200">
                  <a:buFont typeface="+mj-lt"/>
                  <a:buAutoNum type="arabicPeriod"/>
                </a:pPr>
                <a:r>
                  <a:rPr lang="en-US" dirty="0"/>
                  <a:t>CIC interpolation from the particle positions to the mesh.</a:t>
                </a:r>
              </a:p>
              <a:p>
                <a:pPr marL="819150" lvl="1" indent="-457200">
                  <a:buFont typeface="+mj-lt"/>
                  <a:buAutoNum type="arabicPeriod"/>
                </a:pPr>
                <a:r>
                  <a:rPr lang="en-US" dirty="0"/>
                  <a:t>Solving the Poisson equation from the </a:t>
                </a:r>
                <a:r>
                  <a:rPr lang="en-US" dirty="0" err="1"/>
                  <a:t>overdensity</a:t>
                </a:r>
                <a:r>
                  <a:rPr lang="en-US" dirty="0"/>
                  <a:t> on an equidistant mesh with the 7-point stencil finite-difference method.</a:t>
                </a:r>
              </a:p>
              <a:p>
                <a:pPr marL="819150" lvl="1" indent="-457200">
                  <a:buFont typeface="+mj-lt"/>
                  <a:buAutoNum type="arabicPeriod"/>
                </a:pPr>
                <a:r>
                  <a:rPr lang="de-CH" dirty="0"/>
                  <a:t>Inverse FFT </a:t>
                </a:r>
                <a:r>
                  <a:rPr lang="de-CH" dirty="0" err="1"/>
                  <a:t>and</a:t>
                </a:r>
                <a:r>
                  <a:rPr lang="de-CH" dirty="0"/>
                  <a:t> CIC </a:t>
                </a:r>
                <a:r>
                  <a:rPr lang="de-CH" dirty="0" err="1"/>
                  <a:t>interpolation</a:t>
                </a:r>
                <a:r>
                  <a:rPr lang="de-CH" dirty="0"/>
                  <a:t> back </a:t>
                </a:r>
                <a:r>
                  <a:rPr lang="de-CH" dirty="0" err="1"/>
                  <a:t>to</a:t>
                </a:r>
                <a:r>
                  <a:rPr lang="de-CH" dirty="0"/>
                  <a:t> </a:t>
                </a:r>
                <a:r>
                  <a:rPr lang="de-CH" dirty="0" err="1"/>
                  <a:t>the</a:t>
                </a:r>
                <a:r>
                  <a:rPr lang="de-CH" dirty="0"/>
                  <a:t> </a:t>
                </a:r>
                <a:r>
                  <a:rPr lang="de-CH" dirty="0" err="1"/>
                  <a:t>particle</a:t>
                </a:r>
                <a:r>
                  <a:rPr lang="de-CH" dirty="0"/>
                  <a:t> </a:t>
                </a:r>
                <a:r>
                  <a:rPr lang="de-CH" dirty="0" err="1"/>
                  <a:t>positions</a:t>
                </a:r>
                <a:r>
                  <a:rPr lang="de-CH" dirty="0"/>
                  <a:t>. </a:t>
                </a:r>
              </a:p>
            </p:txBody>
          </p:sp>
        </mc:Choice>
        <mc:Fallback>
          <p:sp>
            <p:nvSpPr>
              <p:cNvPr id="13" name="Inhaltsplatzhalter 10">
                <a:extLst>
                  <a:ext uri="{FF2B5EF4-FFF2-40B4-BE49-F238E27FC236}">
                    <a16:creationId xmlns:a16="http://schemas.microsoft.com/office/drawing/2014/main" id="{3C385550-7DD0-0342-955B-13B86B79B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178" y="1845697"/>
                <a:ext cx="11525622" cy="2663423"/>
              </a:xfrm>
              <a:blipFill>
                <a:blip r:embed="rId3"/>
                <a:stretch>
                  <a:fillRect l="-110" t="-3318" b="-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10">
                <a:extLst>
                  <a:ext uri="{FF2B5EF4-FFF2-40B4-BE49-F238E27FC236}">
                    <a16:creationId xmlns:a16="http://schemas.microsoft.com/office/drawing/2014/main" id="{540304BD-CDFA-EA45-AB53-3D29E96DEA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178" y="1845697"/>
                <a:ext cx="11525622" cy="2879447"/>
              </a:xfrm>
              <a:prstGeom prst="rect">
                <a:avLst/>
              </a:prstGeom>
            </p:spPr>
            <p:txBody>
              <a:bodyPr vert="horz" lIns="140400" tIns="0" rIns="144000" bIns="0" rtlCol="0">
                <a:noAutofit/>
              </a:bodyPr>
              <a:lstStyle>
                <a:lvl1pPr marL="361950" indent="-36195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7063" indent="-265113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93763" indent="-2667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7913" indent="-17780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62063" indent="-184150" algn="l" defTabSz="914400" rtl="0" eaLnBrk="1" latinLnBrk="0" hangingPunct="1">
                  <a:lnSpc>
                    <a:spcPct val="100000"/>
                  </a:lnSpc>
                  <a:spcBef>
                    <a:spcPts val="400"/>
                  </a:spcBef>
                  <a:buClr>
                    <a:schemeClr val="accent1"/>
                  </a:buClr>
                  <a:buFont typeface="Wingdings" pitchFamily="2" charset="2"/>
                  <a:buChar char="§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Snapshot at </a:t>
                </a:r>
                <a14:m>
                  <m:oMath xmlns:m="http://schemas.openxmlformats.org/officeDocument/2006/math">
                    <m:r>
                      <a:rPr lang="de-CH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dirty="0"/>
                  <a:t> of a periodic box with </a:t>
                </a:r>
                <a14:m>
                  <m:oMath xmlns:m="http://schemas.openxmlformats.org/officeDocument/2006/math">
                    <m:r>
                      <a:rPr lang="de-CH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CH" i="1" smtClean="0">
                        <a:latin typeface="Cambria Math" panose="02040503050406030204" pitchFamily="18" charset="0"/>
                      </a:rPr>
                      <m:t>=100 </m:t>
                    </m:r>
                    <m:sSup>
                      <m:sSupPr>
                        <m:ctrlPr>
                          <a:rPr lang="de-CH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CH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de-CH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CH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i="1" smtClean="0">
                        <a:latin typeface="Cambria Math" panose="02040503050406030204" pitchFamily="18" charset="0"/>
                      </a:rPr>
                      <m:t>𝑀𝑝𝑐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de-CH" i="1" smtClean="0">
                        <a:latin typeface="Cambria Math" panose="02040503050406030204" pitchFamily="18" charset="0"/>
                      </a:rPr>
                      <m:t>𝑁𝑚𝑒𝑠h</m:t>
                    </m:r>
                    <m:r>
                      <a:rPr lang="de-CH" i="1" smtClean="0">
                        <a:latin typeface="Cambria Math" panose="02040503050406030204" pitchFamily="18" charset="0"/>
                      </a:rPr>
                      <m:t>=128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9" name="Inhaltsplatzhalter 10">
                <a:extLst>
                  <a:ext uri="{FF2B5EF4-FFF2-40B4-BE49-F238E27FC236}">
                    <a16:creationId xmlns:a16="http://schemas.microsoft.com/office/drawing/2014/main" id="{540304BD-CDFA-EA45-AB53-3D29E96DE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78" y="1845697"/>
                <a:ext cx="11525622" cy="2879447"/>
              </a:xfrm>
              <a:prstGeom prst="rect">
                <a:avLst/>
              </a:prstGeom>
              <a:blipFill>
                <a:blip r:embed="rId4"/>
                <a:stretch>
                  <a:fillRect l="-110" t="-3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473B82FA-EE50-344B-A4FA-8A89C66B8AC2}"/>
              </a:ext>
            </a:extLst>
          </p:cNvPr>
          <p:cNvSpPr txBox="1">
            <a:spLocks/>
          </p:cNvSpPr>
          <p:nvPr/>
        </p:nvSpPr>
        <p:spPr>
          <a:xfrm>
            <a:off x="336178" y="4557942"/>
            <a:ext cx="11525622" cy="50405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GADGET-2 simulation to verify the Poisson solver.</a:t>
            </a:r>
          </a:p>
        </p:txBody>
      </p:sp>
    </p:spTree>
    <p:extLst>
      <p:ext uri="{BB962C8B-B14F-4D97-AF65-F5344CB8AC3E}">
        <p14:creationId xmlns:p14="http://schemas.microsoft.com/office/powerpoint/2010/main" val="64860257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16.02.2018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Philipp R. Miotti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simulation and results</a:t>
            </a:r>
          </a:p>
        </p:txBody>
      </p:sp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3C385550-7DD0-0342-955B-13B86B79B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178" y="1845697"/>
            <a:ext cx="5758235" cy="575191"/>
          </a:xfrm>
        </p:spPr>
        <p:txBody>
          <a:bodyPr/>
          <a:lstStyle/>
          <a:p>
            <a:r>
              <a:rPr lang="en-GB" dirty="0"/>
              <a:t>GADGET-2 simulation</a:t>
            </a:r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DC638DFE-7FE9-3845-A87B-884077A48C16}"/>
              </a:ext>
            </a:extLst>
          </p:cNvPr>
          <p:cNvSpPr txBox="1">
            <a:spLocks/>
          </p:cNvSpPr>
          <p:nvPr/>
        </p:nvSpPr>
        <p:spPr>
          <a:xfrm>
            <a:off x="6092825" y="1845696"/>
            <a:ext cx="5758235" cy="575191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GADGET-2 </a:t>
            </a:r>
            <a:r>
              <a:rPr lang="en-GB" dirty="0" err="1"/>
              <a:t>poisson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97BC9-EFED-CF4D-8B2B-4729975A9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420887"/>
            <a:ext cx="5810302" cy="3537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1C08D3-322D-5641-9F76-A20144FB7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3" y="2420887"/>
            <a:ext cx="5810302" cy="353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9338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16.02.2018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6089133" y="6308726"/>
            <a:ext cx="4631883" cy="459776"/>
          </a:xfrm>
        </p:spPr>
        <p:txBody>
          <a:bodyPr/>
          <a:lstStyle/>
          <a:p>
            <a:r>
              <a:rPr lang="en-GB" dirty="0"/>
              <a:t>Philipp R. </a:t>
            </a:r>
            <a:r>
              <a:rPr lang="en-GB" dirty="0" err="1"/>
              <a:t>Miotti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3850" y="620714"/>
            <a:ext cx="11537950" cy="972000"/>
          </a:xfrm>
        </p:spPr>
        <p:txBody>
          <a:bodyPr/>
          <a:lstStyle/>
          <a:p>
            <a:r>
              <a:rPr lang="en-GB" dirty="0"/>
              <a:t>Test simulation and results</a:t>
            </a:r>
          </a:p>
        </p:txBody>
      </p:sp>
      <p:sp>
        <p:nvSpPr>
          <p:cNvPr id="13" name="Inhaltsplatzhalter 10">
            <a:extLst>
              <a:ext uri="{FF2B5EF4-FFF2-40B4-BE49-F238E27FC236}">
                <a16:creationId xmlns:a16="http://schemas.microsoft.com/office/drawing/2014/main" id="{3C385550-7DD0-0342-955B-13B86B79B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178" y="1845697"/>
            <a:ext cx="5758235" cy="575191"/>
          </a:xfrm>
        </p:spPr>
        <p:txBody>
          <a:bodyPr/>
          <a:lstStyle/>
          <a:p>
            <a:r>
              <a:rPr lang="en-GB" dirty="0"/>
              <a:t>L-PICOLA simulation</a:t>
            </a:r>
          </a:p>
        </p:txBody>
      </p:sp>
      <p:sp>
        <p:nvSpPr>
          <p:cNvPr id="8" name="Inhaltsplatzhalter 10">
            <a:extLst>
              <a:ext uri="{FF2B5EF4-FFF2-40B4-BE49-F238E27FC236}">
                <a16:creationId xmlns:a16="http://schemas.microsoft.com/office/drawing/2014/main" id="{DC638DFE-7FE9-3845-A87B-884077A48C16}"/>
              </a:ext>
            </a:extLst>
          </p:cNvPr>
          <p:cNvSpPr txBox="1">
            <a:spLocks/>
          </p:cNvSpPr>
          <p:nvPr/>
        </p:nvSpPr>
        <p:spPr>
          <a:xfrm>
            <a:off x="6092825" y="1845696"/>
            <a:ext cx="5758235" cy="575191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L-PICOLA </a:t>
            </a:r>
            <a:r>
              <a:rPr lang="en-GB" dirty="0" err="1"/>
              <a:t>poisson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DCF206-D1D8-494B-9846-D5B6359E0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22" y="2420887"/>
            <a:ext cx="5795997" cy="3528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E191BA-740F-FC46-BF84-63FC9B42C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619" y="2434891"/>
            <a:ext cx="5772995" cy="351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237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eth_praesentation_16zu9_ETH1</Template>
  <TotalTime>684</TotalTime>
  <Words>905</Words>
  <Application>Microsoft Macintosh PowerPoint</Application>
  <PresentationFormat>Custom</PresentationFormat>
  <Paragraphs>168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Cambria Math</vt:lpstr>
      <vt:lpstr>Wingdings</vt:lpstr>
      <vt:lpstr>eth_praesentation_16zu9_ETH3</vt:lpstr>
      <vt:lpstr>A Modified Version of L-PICOLA to Output the Gravitational Potential</vt:lpstr>
      <vt:lpstr>Content</vt:lpstr>
      <vt:lpstr>Introduction – What is this modification good for? </vt:lpstr>
      <vt:lpstr>Model equations</vt:lpstr>
      <vt:lpstr>Modifications to L-PICOLA – What is new?</vt:lpstr>
      <vt:lpstr>Modifications to L-PICOLA – What is new?</vt:lpstr>
      <vt:lpstr>Test simulation and results</vt:lpstr>
      <vt:lpstr>Test simulation and results</vt:lpstr>
      <vt:lpstr>Test simulation and results</vt:lpstr>
      <vt:lpstr>Test simulation and results</vt:lpstr>
      <vt:lpstr>Test simulation and results</vt:lpstr>
      <vt:lpstr>Test simulation and results</vt:lpstr>
      <vt:lpstr>Conclusion</vt:lpstr>
      <vt:lpstr>Contact information and credits</vt:lpstr>
    </vt:vector>
  </TitlesOfParts>
  <Company/>
  <LinksUpToDate>false</LinksUpToDate>
  <SharedDoc>false</SharedDoc>
  <HyperlinkBase/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42</cp:revision>
  <cp:lastPrinted>2013-06-08T11:22:51Z</cp:lastPrinted>
  <dcterms:created xsi:type="dcterms:W3CDTF">2018-02-13T07:08:52Z</dcterms:created>
  <dcterms:modified xsi:type="dcterms:W3CDTF">2018-02-14T17:47:00Z</dcterms:modified>
</cp:coreProperties>
</file>